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6" r:id="rId3"/>
    <p:sldId id="269" r:id="rId4"/>
    <p:sldId id="270" r:id="rId5"/>
    <p:sldId id="271" r:id="rId6"/>
    <p:sldId id="272" r:id="rId7"/>
    <p:sldId id="277" r:id="rId8"/>
    <p:sldId id="278" r:id="rId9"/>
    <p:sldId id="273" r:id="rId10"/>
    <p:sldId id="275" r:id="rId11"/>
    <p:sldId id="274" r:id="rId12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9" autoAdjust="0"/>
    <p:restoredTop sz="93538" autoAdjust="0"/>
  </p:normalViewPr>
  <p:slideViewPr>
    <p:cSldViewPr>
      <p:cViewPr varScale="1">
        <p:scale>
          <a:sx n="84" d="100"/>
          <a:sy n="84" d="100"/>
        </p:scale>
        <p:origin x="1268" y="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252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8B9C37-F5F6-7935-3A4A-99127A3D23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7EEC55-9C5F-A3D4-D935-5B6C67D04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EDD27-95E4-4263-BA66-B72E55D4175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C3E00-4AA5-9CA0-A72F-DD76E88A4E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DD71B6-896E-00B9-AEC4-1E5AA596CE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EC351-5883-45B9-9FF1-A22FD8A335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98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FB96C-437A-4AA5-846E-FFB0BA43FC9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3957-2767-4FD0-B710-EECD3E5A3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12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BD3957-2767-4FD0-B710-EECD3E5A36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46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623ECA-DBDE-CF7F-20C8-3F1A46B798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44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410200"/>
          </a:xfrm>
        </p:spPr>
        <p:txBody>
          <a:bodyPr/>
          <a:lstStyle>
            <a:lvl1pPr marL="228600" indent="-228600">
              <a:defRPr/>
            </a:lvl1pPr>
            <a:lvl2pPr marL="576072" indent="-192024">
              <a:defRPr/>
            </a:lvl2pPr>
            <a:lvl3pPr marL="914400" indent="-210312">
              <a:defRPr/>
            </a:lvl3pPr>
            <a:lvl4pPr marL="1307592" indent="-228600">
              <a:defRPr/>
            </a:lvl4pPr>
            <a:lvl5pPr marL="1655064" indent="-173736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DB8BB-D595-35F2-8510-3548C6553E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" y="6583997"/>
            <a:ext cx="1149532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64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Autofit/>
          </a:bodyPr>
          <a:lstStyle>
            <a:lvl1pPr algn="l">
              <a:defRPr sz="32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462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3909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2CF377-32BB-6E92-69EE-AD27CB4AA7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66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143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66800"/>
            <a:ext cx="10972800" cy="524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77600" y="6492875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  <a:endParaRPr lang="en-US" sz="1000" dirty="0"/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5DA0E3DB-122D-4AD7-B148-A023DEDC9D7C}"/>
              </a:ext>
            </a:extLst>
          </p:cNvPr>
          <p:cNvCxnSpPr/>
          <p:nvPr userDrawn="1"/>
        </p:nvCxnSpPr>
        <p:spPr>
          <a:xfrm>
            <a:off x="624000" y="914400"/>
            <a:ext cx="3200000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79C186-B998-DBBD-457A-BA0E0E673788}"/>
              </a:ext>
            </a:extLst>
          </p:cNvPr>
          <p:cNvSpPr txBox="1">
            <a:spLocks/>
          </p:cNvSpPr>
          <p:nvPr userDrawn="1"/>
        </p:nvSpPr>
        <p:spPr>
          <a:xfrm>
            <a:off x="4673600" y="647700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21917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7866EF-3B56-8E36-DA1D-85994042169D}"/>
              </a:ext>
            </a:extLst>
          </p:cNvPr>
          <p:cNvSpPr txBox="1"/>
          <p:nvPr userDrawn="1"/>
        </p:nvSpPr>
        <p:spPr>
          <a:xfrm>
            <a:off x="3810000" y="6552644"/>
            <a:ext cx="4572000" cy="246221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APEC 2027 Professional Education Seminar –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Sxx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87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</p:sldLayoutIdLst>
  <p:hf hdr="0"/>
  <p:txStyles>
    <p:titleStyle>
      <a:lvl1pPr algn="l" defTabSz="121917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1219170" rtl="0" eaLnBrk="1" latinLnBrk="0" hangingPunct="1">
        <a:spcBef>
          <a:spcPts val="1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76072" indent="-192024" algn="l" defTabSz="1219170" rtl="0" eaLnBrk="1" latinLnBrk="0" hangingPunct="1"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10312" algn="l" defTabSz="1219170" rtl="0" eaLnBrk="1" latinLnBrk="0" hangingPunct="1"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07592" indent="-228600" algn="l" defTabSz="1219170" rtl="0" eaLnBrk="1" latinLnBrk="0" hangingPunct="1">
        <a:spcBef>
          <a:spcPts val="500"/>
        </a:spcBef>
        <a:buFont typeface="Wingdings" panose="05000000000000000000" pitchFamily="2" charset="2"/>
        <a:buChar char="Ø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55064" indent="-173736" algn="l" defTabSz="1219170" rtl="0" eaLnBrk="1" latinLnBrk="0" hangingPunct="1">
        <a:spcBef>
          <a:spcPts val="5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ieeexplore.ieee.org/document/1083915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ewauthors.ieeeauthorcenter.ieee.org/video-tutorials/?the-video=12" TargetMode="External"/><Relationship Id="rId2" Type="http://schemas.openxmlformats.org/officeDocument/2006/relationships/hyperlink" Target="https://journals.ieeeauthorcenter.ieee.org/become-an-ieee-journal-author/publishing-ethics/guidelines-and-policies/submission-and-peer-review-policies/#:~:text=Guidelines%20for%20Artificial%20Intelligence%20(AI)%2DGenerated%20Text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5600" y="2043153"/>
            <a:ext cx="11480800" cy="1470025"/>
          </a:xfrm>
        </p:spPr>
        <p:txBody>
          <a:bodyPr>
            <a:normAutofit/>
          </a:bodyPr>
          <a:lstStyle/>
          <a:p>
            <a:r>
              <a:rPr lang="en-US" sz="3600" dirty="0"/>
              <a:t>Title of Presentation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427" y="3835400"/>
            <a:ext cx="8534400" cy="17526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Authors’ Names and Affiliations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(Optional: Contact Information)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400800"/>
            <a:ext cx="3769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Place your logo here</a:t>
            </a:r>
          </a:p>
        </p:txBody>
      </p:sp>
    </p:spTree>
    <p:extLst>
      <p:ext uri="{BB962C8B-B14F-4D97-AF65-F5344CB8AC3E}">
        <p14:creationId xmlns:p14="http://schemas.microsoft.com/office/powerpoint/2010/main" val="160718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FBEF1-B3E6-39AA-3FCD-E86D9F6FF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C95FC-5AB4-51D6-147D-9F0EC8EA7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This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754E5-4D90-679D-C358-4DA811823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This document was prepared to:</a:t>
            </a:r>
          </a:p>
          <a:p>
            <a:pPr lvl="1"/>
            <a:r>
              <a:rPr lang="en-US" dirty="0"/>
              <a:t>Help both, novice and seasoned presenters to prepare for their seminar presentation.</a:t>
            </a:r>
          </a:p>
          <a:p>
            <a:pPr lvl="1"/>
            <a:r>
              <a:rPr lang="en-US" dirty="0"/>
              <a:t>Articulate clear, </a:t>
            </a:r>
            <a:r>
              <a:rPr lang="en-US" b="1" dirty="0"/>
              <a:t>minimum expectations </a:t>
            </a:r>
            <a:r>
              <a:rPr lang="en-US" dirty="0"/>
              <a:t>(</a:t>
            </a:r>
            <a:r>
              <a:rPr lang="en-US" b="1" dirty="0"/>
              <a:t>Bold text</a:t>
            </a:r>
            <a:r>
              <a:rPr lang="en-US" dirty="0"/>
              <a:t>) and</a:t>
            </a:r>
            <a:br>
              <a:rPr lang="en-US" dirty="0"/>
            </a:br>
            <a:r>
              <a:rPr lang="en-US" i="1" dirty="0"/>
              <a:t>recommend best practices (Italic text) </a:t>
            </a:r>
            <a:r>
              <a:rPr lang="en-US" dirty="0"/>
              <a:t>for preparing an exceptional seminar.</a:t>
            </a:r>
          </a:p>
          <a:p>
            <a:pPr lvl="1"/>
            <a:r>
              <a:rPr lang="en-US" dirty="0"/>
              <a:t>Ensure the best experience for our paying attendees (they pay your honorarium!) and further elevate the quality of the seminar program.</a:t>
            </a:r>
          </a:p>
          <a:p>
            <a:r>
              <a:rPr lang="en-US" b="1" dirty="0"/>
              <a:t>The minimum expectations outlined here will be strictly enforced!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E499EF-6B9E-0BD9-E570-FD4FCACD0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2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32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34CE9-3DD8-4E41-8CA8-F0DEFEE98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CD6B6-E777-FE4A-E1C2-3A9E8D77D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i="1" dirty="0"/>
              <a:t>Total duration of the seminar is 3 hours and 30 minutes.</a:t>
            </a:r>
          </a:p>
          <a:p>
            <a:pPr lvl="1"/>
            <a:r>
              <a:rPr lang="en-US" i="1" dirty="0"/>
              <a:t>180 minutes for presentation and 30 minutes coffee break.</a:t>
            </a:r>
          </a:p>
          <a:p>
            <a:pPr lvl="1"/>
            <a:r>
              <a:rPr lang="en-US" i="1" dirty="0"/>
              <a:t>Break should be ~90 minutes after start to meet catering schedule.</a:t>
            </a:r>
          </a:p>
          <a:p>
            <a:r>
              <a:rPr lang="en-US" i="1" dirty="0"/>
              <a:t>Recommended maximum number of slides is 100-150 slides.</a:t>
            </a:r>
          </a:p>
          <a:p>
            <a:r>
              <a:rPr lang="en-US" b="1" dirty="0"/>
              <a:t>There are no additional logos and borders allowed except for the title page.</a:t>
            </a:r>
          </a:p>
          <a:p>
            <a:r>
              <a:rPr lang="en-US" b="1" dirty="0"/>
              <a:t>The presentation must not have ‘Confidential’ or ‘Proprietary’ tags.</a:t>
            </a:r>
          </a:p>
          <a:p>
            <a:r>
              <a:rPr lang="en-US" b="1" dirty="0"/>
              <a:t>The material must be strictly non-commercial.</a:t>
            </a: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58CE9-64C4-EA5A-AAFE-3D0FE327C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3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53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EA1D4-CA01-E0B1-1489-DFB5ED14E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Guidelines: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AC4D7-5D04-E328-823B-25F8D2B41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1125200" cy="5410200"/>
          </a:xfrm>
        </p:spPr>
        <p:txBody>
          <a:bodyPr>
            <a:noAutofit/>
          </a:bodyPr>
          <a:lstStyle/>
          <a:p>
            <a:r>
              <a:rPr lang="en-US" b="1" dirty="0"/>
              <a:t>Presentation file format must be Microsoft pptx or Adobe pdf.</a:t>
            </a:r>
          </a:p>
          <a:p>
            <a:r>
              <a:rPr lang="en-US" b="1" dirty="0"/>
              <a:t>Authors must submit an Adobe version of their presentation file</a:t>
            </a:r>
            <a:r>
              <a:rPr lang="en-US" b="1" dirty="0">
                <a:sym typeface="Wingdings" panose="05000000000000000000" pitchFamily="2" charset="2"/>
              </a:rPr>
              <a:t> for the downloadable proceedings</a:t>
            </a:r>
            <a:r>
              <a:rPr lang="en-US" b="1" dirty="0"/>
              <a:t>.</a:t>
            </a:r>
          </a:p>
          <a:p>
            <a:pPr lvl="1"/>
            <a:r>
              <a:rPr lang="en-US" b="1" dirty="0"/>
              <a:t>Yes, you must submit both pptx AND pdf versions if you present from </a:t>
            </a:r>
            <a:r>
              <a:rPr lang="en-US" b="1" dirty="0" err="1"/>
              <a:t>Powerpoint</a:t>
            </a:r>
            <a:endParaRPr lang="en-US" b="1" dirty="0"/>
          </a:p>
          <a:p>
            <a:pPr lvl="1"/>
            <a:r>
              <a:rPr lang="en-US" dirty="0"/>
              <a:t>pptx </a:t>
            </a:r>
            <a:r>
              <a:rPr lang="en-US" dirty="0">
                <a:sym typeface="Wingdings" panose="05000000000000000000" pitchFamily="2" charset="2"/>
              </a:rPr>
              <a:t> pdf </a:t>
            </a:r>
            <a:r>
              <a:rPr lang="en-US" dirty="0"/>
              <a:t>conversion accuracy must be verified by the author</a:t>
            </a:r>
          </a:p>
          <a:p>
            <a:pPr lvl="1"/>
            <a:r>
              <a:rPr lang="en-US" dirty="0"/>
              <a:t>Pay special attention to how animations are shown after pdf conversion!</a:t>
            </a:r>
          </a:p>
          <a:p>
            <a:pPr lvl="1"/>
            <a:r>
              <a:rPr lang="en-US" b="1" dirty="0"/>
              <a:t>Slide size must be Widescreen(16:9) and follow this pptx template     </a:t>
            </a:r>
            <a:r>
              <a:rPr lang="en-US" b="1" dirty="0">
                <a:sym typeface="Wingdings" panose="05000000000000000000" pitchFamily="2" charset="2"/>
              </a:rPr>
              <a:t></a:t>
            </a:r>
            <a:endParaRPr lang="en-US" b="1" dirty="0"/>
          </a:p>
          <a:p>
            <a:r>
              <a:rPr lang="en-US" b="1" dirty="0"/>
              <a:t>Footer on all slides must include Session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/>
              <a:t>Number &amp; Slide Number (#).</a:t>
            </a:r>
          </a:p>
          <a:p>
            <a:r>
              <a:rPr lang="en-US" b="1" dirty="0"/>
              <a:t>To include your Session Number (ex. S01) on all slides:</a:t>
            </a:r>
          </a:p>
          <a:p>
            <a:pPr lvl="1"/>
            <a:r>
              <a:rPr lang="en-US" b="1" dirty="0"/>
              <a:t>Replace </a:t>
            </a:r>
            <a:r>
              <a:rPr lang="en-US" sz="1000" b="1" dirty="0" err="1"/>
              <a:t>Sxx</a:t>
            </a:r>
            <a:r>
              <a:rPr lang="en-US" b="1" dirty="0"/>
              <a:t> in the Slide Master footer with your Session Number from APEC Program ex.:</a:t>
            </a:r>
            <a:r>
              <a:rPr lang="en-US" sz="1000" b="1" dirty="0"/>
              <a:t> S01</a:t>
            </a:r>
            <a:r>
              <a:rPr lang="en-US" b="1" dirty="0"/>
              <a:t>.</a:t>
            </a:r>
          </a:p>
          <a:p>
            <a:pPr lvl="1"/>
            <a:r>
              <a:rPr lang="en-US" dirty="0"/>
              <a:t>For detailed instructions see Slide 8, “Formatting Guidelines – Other 2”.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C2C51D-6E7A-C073-2D19-2C7758F4E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4</a:t>
            </a:fld>
            <a:r>
              <a:rPr lang="en-US"/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5C9B06-DD72-90D2-1B90-A673844D6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58400" y="2963984"/>
            <a:ext cx="949275" cy="85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48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F9D25-5C9F-94CE-4CB2-B8CE26A98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Guidelines: Color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A4232-F395-FF9B-00E3-39489FC3A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No background color or pattern should be used. Backgrounds must be white. All text should be in black. </a:t>
            </a:r>
          </a:p>
          <a:p>
            <a:r>
              <a:rPr lang="en-US" dirty="0"/>
              <a:t>Schematics, graphs, illustrations or pictures may use color. </a:t>
            </a:r>
          </a:p>
          <a:p>
            <a:pPr lvl="1"/>
            <a:r>
              <a:rPr lang="en-US" dirty="0"/>
              <a:t>Avoid using light colors that are not clear on a white background.</a:t>
            </a:r>
          </a:p>
          <a:p>
            <a:pPr lvl="1"/>
            <a:r>
              <a:rPr lang="en-US" dirty="0"/>
              <a:t>Make your presentation compatible with Color Vision Deficiency which can impact up to 8% of the audience on average.</a:t>
            </a:r>
          </a:p>
          <a:p>
            <a:pPr lvl="2"/>
            <a:r>
              <a:rPr lang="en-US" dirty="0"/>
              <a:t>Use both color and shape to convey the same meaning (e.g., solid and dashed lines or different fill patterns to help readers understand the figure without relying solely on color).</a:t>
            </a:r>
          </a:p>
          <a:p>
            <a:pPr lvl="3"/>
            <a:r>
              <a:rPr lang="en-US" dirty="0"/>
              <a:t>Each line of your line graph should be a thick line with a unique data point symbol.</a:t>
            </a:r>
          </a:p>
          <a:p>
            <a:pPr lvl="3"/>
            <a:r>
              <a:rPr lang="en-US" dirty="0"/>
              <a:t>Contrast different elements of the figure with both color and brightness.</a:t>
            </a:r>
          </a:p>
          <a:p>
            <a:pPr lvl="3"/>
            <a:r>
              <a:rPr lang="en-US" dirty="0"/>
              <a:t>Connect the data label to the data line rather than relying on a color key.</a:t>
            </a:r>
          </a:p>
          <a:p>
            <a:pPr lvl="3"/>
            <a:r>
              <a:rPr lang="en-US" dirty="0"/>
              <a:t>For quick evaluation of your figure, print it out in greyscale and check for correct interpretation.</a:t>
            </a:r>
          </a:p>
          <a:p>
            <a:pPr lvl="2"/>
            <a:r>
              <a:rPr lang="en-US" dirty="0"/>
              <a:t>For more tips and tools – see “</a:t>
            </a:r>
            <a:r>
              <a:rPr lang="en-US" dirty="0">
                <a:hlinkClick r:id="rId2"/>
              </a:rPr>
              <a:t>Communicating Effectively in Color</a:t>
            </a:r>
            <a:r>
              <a:rPr lang="en-US" dirty="0"/>
              <a:t>” by J. W. Kimball, IEEE Power Electronics Magazine, vol. 11, no. 4, pp. 90-120, Dec. 2024.</a:t>
            </a:r>
          </a:p>
          <a:p>
            <a:pPr lvl="1">
              <a:spcBef>
                <a:spcPts val="0"/>
              </a:spcBef>
              <a:spcAft>
                <a:spcPts val="1600"/>
              </a:spcAft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1600"/>
              </a:spcAft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73618B-BEBD-67F0-8462-EC0DFB9B6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5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04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9CBC3-E8AD-378C-DBC0-33D97F60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Guidelines: Font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DBA1A-DA47-64E1-55B2-0798BA484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i="1" dirty="0"/>
              <a:t>Recommended minimum Arial font sizes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i="1" dirty="0"/>
              <a:t>Titles: 32</a:t>
            </a:r>
          </a:p>
          <a:p>
            <a:pPr marL="0" indent="0">
              <a:buNone/>
            </a:pPr>
            <a:r>
              <a:rPr lang="en-US" sz="2800" i="1" dirty="0"/>
              <a:t>Sub-Titles: 28</a:t>
            </a:r>
          </a:p>
          <a:p>
            <a:r>
              <a:rPr lang="en-US" i="1" dirty="0"/>
              <a:t>Major Bullets: 24</a:t>
            </a:r>
          </a:p>
          <a:p>
            <a:pPr lvl="1"/>
            <a:r>
              <a:rPr lang="en-US" i="1" dirty="0"/>
              <a:t>Indented Bullets: 20</a:t>
            </a:r>
          </a:p>
          <a:p>
            <a:pPr lvl="2"/>
            <a:r>
              <a:rPr lang="en-US" i="1" dirty="0"/>
              <a:t>Indented Bullets: 18</a:t>
            </a:r>
          </a:p>
          <a:p>
            <a:pPr lvl="3"/>
            <a:r>
              <a:rPr lang="en-US" i="1" dirty="0"/>
              <a:t>Indented Bullets: 16</a:t>
            </a:r>
          </a:p>
          <a:p>
            <a:pPr marL="76198" indent="0">
              <a:buNone/>
            </a:pPr>
            <a:endParaRPr lang="en-US" sz="1800" dirty="0"/>
          </a:p>
          <a:p>
            <a:pPr marL="76198" indent="0">
              <a:buNone/>
            </a:pPr>
            <a:r>
              <a:rPr lang="en-US" sz="1800" i="1" dirty="0"/>
              <a:t>Text on graphs, figures,…: 18</a:t>
            </a:r>
          </a:p>
          <a:p>
            <a:r>
              <a:rPr lang="en-US" dirty="0"/>
              <a:t>The Slide Master of this pptx document is setup to help you get started!</a:t>
            </a:r>
          </a:p>
          <a:p>
            <a:pPr marL="76198" indent="0">
              <a:buNone/>
            </a:pPr>
            <a:endParaRPr lang="en-US" sz="1800" dirty="0"/>
          </a:p>
          <a:p>
            <a:pPr marL="76198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E31EA8-8C83-389F-7104-10F45786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6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27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0D713-2E40-90E5-91C5-E76373122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C121B-7E49-B39C-8D7E-1A8480DE4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Guidelines: Other-1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98C35-768C-30CD-2FD6-179A1891B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i="1" dirty="0"/>
              <a:t>The Title of each slide should convey the main message of the slide content as much as it is practical.</a:t>
            </a:r>
          </a:p>
          <a:p>
            <a:r>
              <a:rPr lang="en-US" i="1" dirty="0"/>
              <a:t>Match what you will submit for the printed material and for the final presentation material.</a:t>
            </a:r>
          </a:p>
          <a:p>
            <a:pPr lvl="1"/>
            <a:r>
              <a:rPr lang="en-US" i="1" dirty="0"/>
              <a:t>They should match exactly or as close to each other as possible for your audience (in terms of page numbers, the sequence, or missing pages). </a:t>
            </a:r>
          </a:p>
          <a:p>
            <a:r>
              <a:rPr lang="en-US" i="1" dirty="0"/>
              <a:t>Make all efforts not to make substantial changes to your material after you submit your final version by the “print” deadline. </a:t>
            </a: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B7BC47-5CB4-15DB-EDA2-4A9A071B6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7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538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F027F-5CFA-53D5-7A81-0B377DC5E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AE508-571A-F87E-51DB-1D29AD711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Guidelines: Other-2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E9801-6DC5-35CD-6DDC-1B2B73456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i="1" dirty="0"/>
              <a:t>If your presentation will not match the printed seminar book, be sure to announce and highlight the difference during your session to limit your audience’s frustration.</a:t>
            </a:r>
          </a:p>
          <a:p>
            <a:r>
              <a:rPr lang="en-US" b="1" dirty="0"/>
              <a:t>Even minimal changes to the presentation will be blocked 2 hours before the start of your seminar.</a:t>
            </a:r>
          </a:p>
          <a:p>
            <a:r>
              <a:rPr lang="en-US" i="1" dirty="0"/>
              <a:t>This template (its Slide Master) is set up with footers “APEC 2027 Professional Education Seminar – </a:t>
            </a:r>
            <a:r>
              <a:rPr lang="en-US" i="1" dirty="0" err="1"/>
              <a:t>Sxx</a:t>
            </a:r>
            <a:r>
              <a:rPr lang="en-US" i="1" dirty="0"/>
              <a:t>” and “&lt;#&gt;” for page numbers.</a:t>
            </a:r>
          </a:p>
          <a:p>
            <a:r>
              <a:rPr lang="en-US" i="1" dirty="0"/>
              <a:t>To adjust the “</a:t>
            </a:r>
            <a:r>
              <a:rPr lang="en-US" i="1" dirty="0" err="1"/>
              <a:t>Sxx</a:t>
            </a:r>
            <a:r>
              <a:rPr lang="en-US" i="1" dirty="0"/>
              <a:t>” text for all slides follow these steps:  </a:t>
            </a:r>
          </a:p>
          <a:p>
            <a:pPr lvl="1"/>
            <a:r>
              <a:rPr lang="en-US" dirty="0"/>
              <a:t>On the View tab select Slide Master in the Master Views group and then choose the slide master thumbnail (top one in the left pane).</a:t>
            </a:r>
          </a:p>
          <a:p>
            <a:pPr lvl="1"/>
            <a:r>
              <a:rPr lang="en-US" dirty="0"/>
              <a:t>Replace </a:t>
            </a:r>
            <a:r>
              <a:rPr lang="en-US" sz="1000" dirty="0" err="1"/>
              <a:t>Sxx</a:t>
            </a:r>
            <a:r>
              <a:rPr lang="en-US" dirty="0"/>
              <a:t> in the footer with your Session Number from APEC Program ex.:</a:t>
            </a:r>
            <a:r>
              <a:rPr lang="en-US" sz="1000" dirty="0"/>
              <a:t> S01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On the View tab select Normal in Presentation Views group to return and check.</a:t>
            </a:r>
            <a:endParaRPr lang="en-US" i="1" dirty="0"/>
          </a:p>
          <a:p>
            <a:pPr lvl="1"/>
            <a:r>
              <a:rPr lang="en-US" dirty="0"/>
              <a:t>When you are done, don’t forget to click Close Master View!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863583-19B0-5168-FD1E-FAD73C851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8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707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DC24D-692B-EBC0-9128-F75316497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Guidelines: Artificial Intelligence (AI)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CCAFA-1C1B-7706-09B6-AC58BDC2A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Artificial Intelligence (AI) use for content generation must follow IEEE Policy.</a:t>
            </a:r>
          </a:p>
          <a:p>
            <a:pPr lvl="1"/>
            <a:r>
              <a:rPr lang="en-US" dirty="0"/>
              <a:t>Content includes but not limited to text, figures, images, and code.</a:t>
            </a:r>
          </a:p>
          <a:p>
            <a:pPr lvl="1"/>
            <a:r>
              <a:rPr lang="en-US" dirty="0"/>
              <a:t>Policy includes mandatory disclosure and acknowledgement.</a:t>
            </a:r>
          </a:p>
          <a:p>
            <a:pPr lvl="1"/>
            <a:r>
              <a:rPr lang="en-US" dirty="0"/>
              <a:t>See </a:t>
            </a:r>
            <a:r>
              <a:rPr lang="en-US" dirty="0">
                <a:hlinkClick r:id="rId2"/>
              </a:rPr>
              <a:t>synopsis of IEEE AI Guidelines for Authors</a:t>
            </a:r>
            <a:r>
              <a:rPr lang="en-US" dirty="0"/>
              <a:t>,</a:t>
            </a:r>
          </a:p>
          <a:p>
            <a:pPr lvl="2"/>
            <a:r>
              <a:rPr lang="en-US" dirty="0"/>
              <a:t>which includes a </a:t>
            </a:r>
            <a:r>
              <a:rPr lang="en-US" dirty="0">
                <a:hlinkClick r:id="rId3"/>
              </a:rPr>
              <a:t>short video</a:t>
            </a:r>
            <a:r>
              <a:rPr lang="en-US" dirty="0"/>
              <a:t> explaining the policy</a:t>
            </a:r>
          </a:p>
          <a:p>
            <a:pPr lvl="2"/>
            <a:r>
              <a:rPr lang="en-US" dirty="0"/>
              <a:t>and a link to the detailed policy document.</a:t>
            </a:r>
          </a:p>
          <a:p>
            <a:pPr lvl="1"/>
            <a:r>
              <a:rPr lang="en-US" dirty="0"/>
              <a:t>It is strongly recommended to watch the short – only 3 minutes and 38 seconds –  video which highlights the fundamentals of the IEEE Policy.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24354-9083-7435-6C43-8CB9BEB28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9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0530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6AAC2-2E83-5E3F-77F3-4624BF38E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370AA-50CE-F312-88B5-E592B8AC4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This page is only required if authors have AI use to be disclosed. </a:t>
            </a:r>
          </a:p>
          <a:p>
            <a:pPr lvl="1"/>
            <a:r>
              <a:rPr lang="en-US" dirty="0"/>
              <a:t>The use of AI systems for editing and grammar enhancement is a common practice; disclosure of this use case is recommended but not required.</a:t>
            </a:r>
          </a:p>
          <a:p>
            <a:r>
              <a:rPr lang="en-US" dirty="0"/>
              <a:t>Pre-written example statement (authors should adapt to be appropriate and factual):</a:t>
            </a:r>
          </a:p>
          <a:p>
            <a:pPr lvl="1"/>
            <a:r>
              <a:rPr lang="en-US" dirty="0"/>
              <a:t>The authors used [name and version of AI tool, e.g., ChatGPT-4o by OpenAI] to assist with [describe use, e.g., grammar checking and language editing of Presentation/ generating the literature summary used for this presentation, producing the flowchart on Page 2, creating graphic on page 5]. </a:t>
            </a:r>
          </a:p>
          <a:p>
            <a:pPr lvl="1"/>
            <a:r>
              <a:rPr lang="en-US" dirty="0"/>
              <a:t>All substantive technical content, analyses, conclusions, and claims are solely the work of the authors, who take full responsibility for the accuracy and integrity of this presentation.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F7328-B2C7-8DEF-210E-C38E7135B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10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5FF79B-4F72-32D4-972B-AF9AC4933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11</a:t>
            </a:fld>
            <a:r>
              <a:rPr lang="en-US" dirty="0"/>
              <a:t>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0A403BA-E582-33BF-C002-B3F885CD4DA4}"/>
              </a:ext>
            </a:extLst>
          </p:cNvPr>
          <p:cNvSpPr txBox="1">
            <a:spLocks/>
          </p:cNvSpPr>
          <p:nvPr/>
        </p:nvSpPr>
        <p:spPr>
          <a:xfrm>
            <a:off x="1828800" y="4851400"/>
            <a:ext cx="8534400" cy="1752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Authors’ Names and Affiliations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(Optional: Contact Information) </a:t>
            </a:r>
          </a:p>
        </p:txBody>
      </p:sp>
    </p:spTree>
    <p:extLst>
      <p:ext uri="{BB962C8B-B14F-4D97-AF65-F5344CB8AC3E}">
        <p14:creationId xmlns:p14="http://schemas.microsoft.com/office/powerpoint/2010/main" val="3976716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12471</TotalTime>
  <Words>1105</Words>
  <Application>Microsoft Office PowerPoint</Application>
  <PresentationFormat>Widescreen</PresentationFormat>
  <Paragraphs>103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Wingdings</vt:lpstr>
      <vt:lpstr>Office Theme</vt:lpstr>
      <vt:lpstr>Title of Presentation </vt:lpstr>
      <vt:lpstr>About This Document</vt:lpstr>
      <vt:lpstr>Presentation Guidelines</vt:lpstr>
      <vt:lpstr>Presentation Guidelines: Format</vt:lpstr>
      <vt:lpstr>Presentation Guidelines: Color</vt:lpstr>
      <vt:lpstr>Presentation Guidelines: Font Sizes</vt:lpstr>
      <vt:lpstr>Presentation Guidelines: Other-1</vt:lpstr>
      <vt:lpstr>Presentation Guidelines: Other-2</vt:lpstr>
      <vt:lpstr>Presentation Guidelines: Artificial Intelligence (AI) Use</vt:lpstr>
      <vt:lpstr>Acknowledgements</vt:lpstr>
      <vt:lpstr>PowerPoint Presentation</vt:lpstr>
    </vt:vector>
  </TitlesOfParts>
  <Company>Dialog Semiconductor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Siamak Abedinpour</dc:creator>
  <cp:lastModifiedBy>siamak abedinpour</cp:lastModifiedBy>
  <cp:revision>128</cp:revision>
  <dcterms:created xsi:type="dcterms:W3CDTF">2017-12-07T20:16:47Z</dcterms:created>
  <dcterms:modified xsi:type="dcterms:W3CDTF">2026-10-09T13:03:11Z</dcterms:modified>
</cp:coreProperties>
</file>