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9" r:id="rId6"/>
    <p:sldId id="270" r:id="rId7"/>
    <p:sldId id="271" r:id="rId8"/>
    <p:sldId id="272" r:id="rId9"/>
    <p:sldId id="276" r:id="rId10"/>
    <p:sldId id="273" r:id="rId11"/>
    <p:sldId id="275" r:id="rId12"/>
    <p:sldId id="274" r:id="rId13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10-19T10:35:56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9" autoAdjust="0"/>
    <p:restoredTop sz="93538" autoAdjust="0"/>
  </p:normalViewPr>
  <p:slideViewPr>
    <p:cSldViewPr>
      <p:cViewPr varScale="1">
        <p:scale>
          <a:sx n="85" d="100"/>
          <a:sy n="85" d="100"/>
        </p:scale>
        <p:origin x="120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52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ereddy Deepak (PS PS HV TM IND CON)" userId="S::deepak.veereddy_infineon.com#ext#@apecconf.onmicrosoft.com::9b01710c-db86-44a8-8f65-294cbb4beaed" providerId="AD" clId="Web-{00000000-0000-0000-0000-000000000000}"/>
    <pc:docChg chg="modSld">
      <pc:chgData name="Veereddy Deepak (PS PS HV TM IND CON)" userId="S::deepak.veereddy_infineon.com#ext#@apecconf.onmicrosoft.com::9b01710c-db86-44a8-8f65-294cbb4beaed" providerId="AD" clId="Web-{00000000-0000-0000-0000-000000000000}" dt="2026-10-19T10:35:56.535" v="3" actId="20577"/>
      <pc:docMkLst>
        <pc:docMk/>
      </pc:docMkLst>
      <pc:sldChg chg="modSp">
        <pc:chgData name="Veereddy Deepak (PS PS HV TM IND CON)" userId="S::deepak.veereddy_infineon.com#ext#@apecconf.onmicrosoft.com::9b01710c-db86-44a8-8f65-294cbb4beaed" providerId="AD" clId="Web-{00000000-0000-0000-0000-000000000000}" dt="2026-10-19T10:33:03.419" v="1" actId="20577"/>
        <pc:sldMkLst>
          <pc:docMk/>
          <pc:sldMk cId="4162348782" sldId="270"/>
        </pc:sldMkLst>
        <pc:spChg chg="mod">
          <ac:chgData name="Veereddy Deepak (PS PS HV TM IND CON)" userId="S::deepak.veereddy_infineon.com#ext#@apecconf.onmicrosoft.com::9b01710c-db86-44a8-8f65-294cbb4beaed" providerId="AD" clId="Web-{00000000-0000-0000-0000-000000000000}" dt="2026-10-19T10:33:03.419" v="1" actId="20577"/>
          <ac:spMkLst>
            <pc:docMk/>
            <pc:sldMk cId="4162348782" sldId="270"/>
            <ac:spMk id="3" creationId="{927AC4D7-5D04-E328-823B-25F8D2B4175B}"/>
          </ac:spMkLst>
        </pc:spChg>
      </pc:sldChg>
      <pc:sldChg chg="modSp">
        <pc:chgData name="Veereddy Deepak (PS PS HV TM IND CON)" userId="S::deepak.veereddy_infineon.com#ext#@apecconf.onmicrosoft.com::9b01710c-db86-44a8-8f65-294cbb4beaed" providerId="AD" clId="Web-{00000000-0000-0000-0000-000000000000}" dt="2026-10-19T10:35:56.535" v="3" actId="20577"/>
        <pc:sldMkLst>
          <pc:docMk/>
          <pc:sldMk cId="3441088653" sldId="275"/>
        </pc:sldMkLst>
        <pc:spChg chg="mod">
          <ac:chgData name="Veereddy Deepak (PS PS HV TM IND CON)" userId="S::deepak.veereddy_infineon.com#ext#@apecconf.onmicrosoft.com::9b01710c-db86-44a8-8f65-294cbb4beaed" providerId="AD" clId="Web-{00000000-0000-0000-0000-000000000000}" dt="2026-10-19T10:35:56.535" v="3" actId="20577"/>
          <ac:spMkLst>
            <pc:docMk/>
            <pc:sldMk cId="3441088653" sldId="275"/>
            <ac:spMk id="2" creationId="{9E46AAC2-2E83-5E3F-77F3-4624BF38E76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8B9C37-F5F6-7935-3A4A-99127A3D23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EEC55-9C5F-A3D4-D935-5B6C67D04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EDD27-95E4-4263-BA66-B72E55D4175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C3E00-4AA5-9CA0-A72F-DD76E88A4E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D71B6-896E-00B9-AEC4-1E5AA596CE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EC351-5883-45B9-9FF1-A22FD8A33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98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B96C-437A-4AA5-846E-FFB0BA43FC9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3957-2767-4FD0-B710-EECD3E5A3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1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BD3957-2767-4FD0-B710-EECD3E5A3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4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623ECA-DBDE-CF7F-20C8-3F1A46B7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86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1A9F0D1-6F1C-658D-C709-DBEB86744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64928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9044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DB8BB-D595-35F2-8510-3548C6553E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" y="6583997"/>
            <a:ext cx="1149532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6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62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1200"/>
              </a:spcBef>
              <a:defRPr lang="en-US" dirty="0"/>
            </a:lvl1pPr>
            <a:lvl2pPr>
              <a:spcBef>
                <a:spcPts val="500"/>
              </a:spcBef>
              <a:defRPr lang="en-US" dirty="0"/>
            </a:lvl2pPr>
            <a:lvl3pPr>
              <a:spcBef>
                <a:spcPts val="500"/>
              </a:spcBef>
              <a:defRPr lang="en-US" dirty="0"/>
            </a:lvl3pPr>
            <a:lvl4pPr>
              <a:spcBef>
                <a:spcPts val="500"/>
              </a:spcBef>
              <a:defRPr lang="en-US" dirty="0"/>
            </a:lvl4pPr>
            <a:lvl5pPr>
              <a:spcBef>
                <a:spcPts val="500"/>
              </a:spcBef>
              <a:defRPr lang="en-US" dirty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spcBef>
                <a:spcPts val="500"/>
              </a:spcBef>
              <a:defRPr lang="en-US" dirty="0"/>
            </a:lvl2pPr>
            <a:lvl3pPr>
              <a:spcBef>
                <a:spcPts val="500"/>
              </a:spcBef>
              <a:defRPr lang="en-US" dirty="0"/>
            </a:lvl3pPr>
            <a:lvl4pPr>
              <a:spcBef>
                <a:spcPts val="500"/>
              </a:spcBef>
              <a:defRPr lang="en-US" dirty="0"/>
            </a:lvl4pPr>
            <a:lvl5pPr>
              <a:spcBef>
                <a:spcPts val="500"/>
              </a:spcBef>
              <a:defRPr lang="en-US" dirty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390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CF377-32BB-6E92-69EE-AD27CB4AA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10972800" cy="5242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64928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  <a:endParaRPr lang="en-US" sz="1000" dirty="0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DA0E3DB-122D-4AD7-B148-A023DEDC9D7C}"/>
              </a:ext>
            </a:extLst>
          </p:cNvPr>
          <p:cNvCxnSpPr/>
          <p:nvPr userDrawn="1"/>
        </p:nvCxnSpPr>
        <p:spPr>
          <a:xfrm>
            <a:off x="624000" y="914400"/>
            <a:ext cx="32000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79C186-B998-DBBD-457A-BA0E0E673788}"/>
              </a:ext>
            </a:extLst>
          </p:cNvPr>
          <p:cNvSpPr txBox="1">
            <a:spLocks/>
          </p:cNvSpPr>
          <p:nvPr userDrawn="1"/>
        </p:nvSpPr>
        <p:spPr>
          <a:xfrm>
            <a:off x="4673600" y="64770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21917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866EF-3B56-8E36-DA1D-85994042169D}"/>
              </a:ext>
            </a:extLst>
          </p:cNvPr>
          <p:cNvSpPr txBox="1"/>
          <p:nvPr userDrawn="1"/>
        </p:nvSpPr>
        <p:spPr>
          <a:xfrm>
            <a:off x="3810000" y="6552644"/>
            <a:ext cx="4572000" cy="246221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Presentation Number (ex.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T01.1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 from APEC Program</a:t>
            </a:r>
          </a:p>
        </p:txBody>
      </p:sp>
    </p:spTree>
    <p:extLst>
      <p:ext uri="{BB962C8B-B14F-4D97-AF65-F5344CB8AC3E}">
        <p14:creationId xmlns:p14="http://schemas.microsoft.com/office/powerpoint/2010/main" val="95387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hf hdr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7013" indent="-227013" algn="l" defTabSz="1219170" rtl="0" eaLnBrk="1" latinLnBrk="0" hangingPunct="1"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4675" indent="-192088" algn="l" defTabSz="1219170" rtl="0" eaLnBrk="1" latinLnBrk="0" hangingPunct="1"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12725" algn="l" defTabSz="1219170" rtl="0" eaLnBrk="1" latinLnBrk="0" hangingPunct="1"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11275" indent="-227013" algn="l" defTabSz="1219170" rtl="0" eaLnBrk="1" latinLnBrk="0" hangingPunct="1">
        <a:spcBef>
          <a:spcPts val="5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58938" indent="-169863" algn="l" defTabSz="1219170" rtl="0" eaLnBrk="1" latinLnBrk="0" hangingPunct="1">
        <a:spcBef>
          <a:spcPts val="5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1083915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wauthors.ieeeauthorcenter.ieee.org/video-tutorials/?the-video=12" TargetMode="External"/><Relationship Id="rId2" Type="http://schemas.openxmlformats.org/officeDocument/2006/relationships/hyperlink" Target="https://journals.ieeeauthorcenter.ieee.org/become-an-ieee-journal-author/publishing-ethics/guidelines-and-policies/submission-and-peer-review-policies/#:~:text=Guidelines%20for%20Artificial%20Intelligence%20(AI)%2DGenerated%20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/>
          <a:p>
            <a:r>
              <a:rPr lang="en-US" dirty="0"/>
              <a:t>Title of Presentation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/>
          <a:p>
            <a:r>
              <a:rPr lang="en-US" dirty="0"/>
              <a:t>Authors’ Names and Affiliations</a:t>
            </a:r>
          </a:p>
          <a:p>
            <a:r>
              <a:rPr lang="en-US" dirty="0"/>
              <a:t>(Optional: Contact Information)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400800"/>
            <a:ext cx="37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Place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160718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4CE9-3DD8-4E41-8CA8-F0DEFEE98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CD6B6-E777-FE4A-E1C2-3A9E8D77D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Total duration of presentation is 20 minutes, 15 minutes for presentation </a:t>
            </a:r>
            <a:br>
              <a:rPr lang="en-US" dirty="0"/>
            </a:br>
            <a:r>
              <a:rPr lang="en-US" dirty="0"/>
              <a:t>and 5 minutes for Q&amp;A.</a:t>
            </a:r>
          </a:p>
          <a:p>
            <a:r>
              <a:rPr lang="en-US" dirty="0"/>
              <a:t>Limit your presentation to 15 slides and 20MB.</a:t>
            </a:r>
          </a:p>
          <a:p>
            <a:r>
              <a:rPr lang="en-US" dirty="0"/>
              <a:t>There are no additional logos and borders allowed except for the title page.</a:t>
            </a:r>
          </a:p>
          <a:p>
            <a:r>
              <a:rPr lang="en-US" dirty="0"/>
              <a:t>The presentation must not have ‘Confidential’ or ‘Proprietary’ tags.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8CE9-64C4-EA5A-AAFE-3D0FE327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2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3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A1D4-CA01-E0B1-1489-DFB5ED14E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C4D7-5D04-E328-823B-25F8D2B4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The presentation file format must be Microsoft pptx or Adobe pdf.</a:t>
            </a:r>
          </a:p>
          <a:p>
            <a:pPr lvl="1"/>
            <a:r>
              <a:rPr lang="en-US" dirty="0"/>
              <a:t>Slide size must be Widescreen(16:9) and follow this pptx template.</a:t>
            </a:r>
          </a:p>
          <a:p>
            <a:r>
              <a:rPr lang="en-US" dirty="0"/>
              <a:t>Authors also must submit a PDF version of their presentation file</a:t>
            </a:r>
            <a:r>
              <a:rPr lang="en-US" dirty="0">
                <a:sym typeface="Wingdings" panose="05000000000000000000" pitchFamily="2" charset="2"/>
              </a:rPr>
              <a:t> for the downloadable proceedings.</a:t>
            </a:r>
            <a:endParaRPr lang="en-US" dirty="0"/>
          </a:p>
          <a:p>
            <a:pPr lvl="1"/>
            <a:r>
              <a:rPr lang="en-US" dirty="0"/>
              <a:t>Authors must verify for conversion accuracy.</a:t>
            </a:r>
          </a:p>
          <a:p>
            <a:pPr lvl="1"/>
            <a:r>
              <a:rPr lang="en-US" dirty="0"/>
              <a:t>Pay special attention to how animations are shown after pdf conversion!</a:t>
            </a:r>
          </a:p>
          <a:p>
            <a:r>
              <a:rPr lang="en-US" dirty="0"/>
              <a:t>Footer on all slides must include Presentation Number &amp; Slide Number (#).</a:t>
            </a:r>
          </a:p>
          <a:p>
            <a:r>
              <a:rPr lang="en-US" dirty="0"/>
              <a:t>To include your Presentation Number on all slides:</a:t>
            </a:r>
          </a:p>
          <a:p>
            <a:pPr lvl="1"/>
            <a:r>
              <a:rPr lang="en-US" dirty="0"/>
              <a:t>On the View tab select Slide Master in the Master Views group and then choose the slide master thumbnail (top one in the left pane).</a:t>
            </a:r>
          </a:p>
          <a:p>
            <a:pPr lvl="1" indent="-191770"/>
            <a:r>
              <a:rPr lang="en-US">
                <a:latin typeface="Arial"/>
                <a:cs typeface="Arial"/>
              </a:rPr>
              <a:t>Replace “Presentation Number (ex. T01.1) from APEC Program” in the footer with your </a:t>
            </a:r>
            <a:r>
              <a:rPr lang="en-US" dirty="0">
                <a:latin typeface="Arial"/>
                <a:cs typeface="Arial"/>
              </a:rPr>
              <a:t>Presentation Number from APEC Program, Example: </a:t>
            </a:r>
            <a:r>
              <a:rPr lang="en-US">
                <a:latin typeface="Arial"/>
                <a:cs typeface="Arial"/>
              </a:rPr>
              <a:t>T01.1</a:t>
            </a:r>
          </a:p>
          <a:p>
            <a:pPr lvl="1"/>
            <a:r>
              <a:rPr lang="en-US" dirty="0"/>
              <a:t>On the View tab select Normal in the Presentation Views group to return and check.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2C51D-6E7A-C073-2D19-2C7758F4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3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4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9D25-5C9F-94CE-4CB2-B8CE26A9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Color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A4232-F395-FF9B-00E3-39489FC3A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No background color or pattern may be used. Backgrounds must be white.</a:t>
            </a:r>
          </a:p>
          <a:p>
            <a:r>
              <a:rPr lang="en-US" dirty="0"/>
              <a:t>All text should be in black. </a:t>
            </a:r>
          </a:p>
          <a:p>
            <a:r>
              <a:rPr lang="en-US" dirty="0"/>
              <a:t>Schematics, graphs, illustrations or pictures may use color. </a:t>
            </a:r>
          </a:p>
          <a:p>
            <a:pPr lvl="1"/>
            <a:r>
              <a:rPr lang="en-US" dirty="0"/>
              <a:t>Avoid using light colors that are not clear on a white background.</a:t>
            </a:r>
          </a:p>
          <a:p>
            <a:pPr lvl="1"/>
            <a:r>
              <a:rPr lang="en-US" dirty="0"/>
              <a:t>Make your presentation compatible with Color Vision Deficiency which can impact up to 8% of the audience on average.</a:t>
            </a:r>
          </a:p>
          <a:p>
            <a:pPr lvl="2"/>
            <a:r>
              <a:rPr lang="en-US" dirty="0"/>
              <a:t>Use both color and shape to convey the same meaning (e.g., solid and dashed lines or different fill patterns to help readers understand the figure without relying solely on color).</a:t>
            </a:r>
          </a:p>
          <a:p>
            <a:pPr lvl="3"/>
            <a:r>
              <a:rPr lang="en-US" dirty="0"/>
              <a:t>Each line of your line graph should be a thick line with a unique data point symbol.</a:t>
            </a:r>
          </a:p>
          <a:p>
            <a:pPr lvl="3"/>
            <a:r>
              <a:rPr lang="en-US" dirty="0"/>
              <a:t>Contrast different elements of the figure with both color and brightness.</a:t>
            </a:r>
          </a:p>
          <a:p>
            <a:pPr lvl="3"/>
            <a:r>
              <a:rPr lang="en-US" dirty="0"/>
              <a:t>Connect the data label to the data line rather than relying on a color key.</a:t>
            </a:r>
          </a:p>
          <a:p>
            <a:pPr lvl="3"/>
            <a:r>
              <a:rPr lang="en-US" dirty="0"/>
              <a:t>For quick evaluation of your figure, print it out in greyscale and check for correct interpretation.</a:t>
            </a:r>
          </a:p>
          <a:p>
            <a:pPr lvl="2"/>
            <a:r>
              <a:rPr lang="en-US" dirty="0"/>
              <a:t>For more tips and tools – see “</a:t>
            </a:r>
            <a:r>
              <a:rPr lang="en-US" dirty="0">
                <a:hlinkClick r:id="rId2"/>
              </a:rPr>
              <a:t>Communicating Effectively in Color</a:t>
            </a:r>
            <a:r>
              <a:rPr lang="en-US" dirty="0"/>
              <a:t>” by J. W. Kimball, IEEE Power Electronics Magazine, vol. 11, no. 4, pp. 90-120, Dec. 2024.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3618B-BEBD-67F0-8462-EC0DFB9B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4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0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CBC3-E8AD-378C-DBC0-33D97F60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Font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DBA1A-DA47-64E1-55B2-0798BA484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Recommended Minimum Arial Font Sizes</a:t>
            </a:r>
            <a:endParaRPr lang="en-US" dirty="0"/>
          </a:p>
          <a:p>
            <a:pPr marL="0" indent="0">
              <a:buNone/>
            </a:pPr>
            <a:r>
              <a:rPr lang="en-US" sz="3200" b="1" dirty="0"/>
              <a:t>Titles: 32</a:t>
            </a:r>
          </a:p>
          <a:p>
            <a:pPr marL="0" indent="0">
              <a:buNone/>
            </a:pPr>
            <a:r>
              <a:rPr lang="en-US" sz="2800" dirty="0"/>
              <a:t>Sub-Titles: 28</a:t>
            </a:r>
          </a:p>
          <a:p>
            <a:r>
              <a:rPr lang="en-US" dirty="0"/>
              <a:t>Major Bullets: 24</a:t>
            </a:r>
          </a:p>
          <a:p>
            <a:pPr lvl="1"/>
            <a:r>
              <a:rPr lang="en-US" dirty="0"/>
              <a:t>Indented Bullets: 20</a:t>
            </a:r>
          </a:p>
          <a:p>
            <a:pPr lvl="2"/>
            <a:r>
              <a:rPr lang="en-US" dirty="0"/>
              <a:t>Indented Bullets: 18</a:t>
            </a:r>
          </a:p>
          <a:p>
            <a:pPr lvl="3"/>
            <a:r>
              <a:rPr lang="en-US" dirty="0"/>
              <a:t>Indented Bullets: 16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Text on graphs, figures,…: 18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31EA8-8C83-389F-7104-10F45786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5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6B59-6C58-9997-E519-11A02944B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Name Convention for Technical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2E54E-D36F-AE2E-51AD-992A5A128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file must comply with this naming convention</a:t>
            </a:r>
          </a:p>
          <a:p>
            <a:r>
              <a:rPr lang="en-US" dirty="0"/>
              <a:t>Session Presentation </a:t>
            </a:r>
            <a:r>
              <a:rPr lang="en-US" dirty="0" err="1"/>
              <a:t>Number_4</a:t>
            </a:r>
            <a:r>
              <a:rPr lang="en-US" dirty="0"/>
              <a:t>-Digit-Paper-</a:t>
            </a:r>
            <a:r>
              <a:rPr lang="en-US" dirty="0" err="1"/>
              <a:t>ID_Last</a:t>
            </a:r>
            <a:r>
              <a:rPr lang="en-US" dirty="0"/>
              <a:t> Name</a:t>
            </a:r>
          </a:p>
          <a:p>
            <a:r>
              <a:rPr lang="en-US" dirty="0"/>
              <a:t>Example: </a:t>
            </a:r>
            <a:r>
              <a:rPr lang="en-US" dirty="0" err="1"/>
              <a:t>T01.1_1234_Anderson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96028-D5B7-A37C-5E3E-230AE0A8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6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270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C24D-692B-EBC0-9128-F75316497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Artificial Intelligence (AI)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CCAFA-1C1B-7706-09B6-AC58BDC2A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Artificial Intelligence (AI) use for content generation must follow IEEE Policy.</a:t>
            </a:r>
          </a:p>
          <a:p>
            <a:pPr lvl="1"/>
            <a:r>
              <a:rPr lang="en-US" dirty="0"/>
              <a:t>Content includes but not limited to text, figures, images, and code.</a:t>
            </a:r>
          </a:p>
          <a:p>
            <a:pPr lvl="1"/>
            <a:r>
              <a:rPr lang="en-US" dirty="0"/>
              <a:t>Policy includes mandatory disclosure and acknowledgment.</a:t>
            </a:r>
          </a:p>
          <a:p>
            <a:pPr lvl="1"/>
            <a:r>
              <a:rPr lang="en-US" dirty="0"/>
              <a:t>See </a:t>
            </a:r>
            <a:r>
              <a:rPr lang="en-US" dirty="0">
                <a:hlinkClick r:id="rId2"/>
              </a:rPr>
              <a:t>synopsis of IEEE AI Guidelines for Authors</a:t>
            </a:r>
            <a:r>
              <a:rPr lang="en-US" dirty="0"/>
              <a:t>,</a:t>
            </a:r>
          </a:p>
          <a:p>
            <a:pPr lvl="2"/>
            <a:r>
              <a:rPr lang="en-US" dirty="0"/>
              <a:t>which includes a </a:t>
            </a:r>
            <a:r>
              <a:rPr lang="en-US" dirty="0">
                <a:hlinkClick r:id="rId3"/>
              </a:rPr>
              <a:t>short video</a:t>
            </a:r>
            <a:r>
              <a:rPr lang="en-US" dirty="0"/>
              <a:t> explaining the policy</a:t>
            </a:r>
          </a:p>
          <a:p>
            <a:pPr lvl="2"/>
            <a:r>
              <a:rPr lang="en-US" dirty="0"/>
              <a:t>and a link to the detailed policy document.</a:t>
            </a:r>
          </a:p>
          <a:p>
            <a:pPr lvl="1"/>
            <a:r>
              <a:rPr lang="en-US" dirty="0"/>
              <a:t>You must have watched the short video, which you previously confirmed as part of your digest submission – and must have responded truthfully yes.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24354-9083-7435-6C43-8CB9BEB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7</a:t>
            </a:fld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5E4959-C9FF-5F9D-CB8C-02AD0CDBB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151" y="4724400"/>
            <a:ext cx="8935697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30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6AAC2-2E83-5E3F-77F3-4624BF38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AI Acknowledgment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70AA-50CE-F312-88B5-E592B8AC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This page is only required if authors have AI use to be disclosed. </a:t>
            </a:r>
          </a:p>
          <a:p>
            <a:pPr lvl="1"/>
            <a:r>
              <a:rPr lang="en-US" dirty="0"/>
              <a:t>The use of AI systems for editing and grammar enhancement is a common practice; disclosure of this use case is recommended but not required.</a:t>
            </a:r>
          </a:p>
          <a:p>
            <a:r>
              <a:rPr lang="en-US" dirty="0"/>
              <a:t>Pre-written example statement (authors should adapt to be appropriate and factual):</a:t>
            </a:r>
          </a:p>
          <a:p>
            <a:pPr lvl="1"/>
            <a:r>
              <a:rPr lang="en-US" dirty="0"/>
              <a:t>The authors used [name and version of AI tool, e.g., ChatGPT-4o by OpenAI] to assist with [describe use, e.g., grammar checking and language editing of Presentation/ generating the literature summary used for this presentation, producing the flowchart on Page 2, creating graphic on page 5]. </a:t>
            </a:r>
          </a:p>
          <a:p>
            <a:pPr lvl="1"/>
            <a:r>
              <a:rPr lang="en-US" dirty="0"/>
              <a:t>All substantive technical content, analyses, conclusions, and claims are solely the work of the authors, who take full responsibility for the accuracy and integrity of this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F7328-B2C7-8DEF-210E-C38E7135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8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5FF79B-4F72-32D4-972B-AF9AC493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9</a:t>
            </a:fld>
            <a:r>
              <a:rPr lang="en-US" dirty="0"/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0A403BA-E582-33BF-C002-B3F885CD4DA4}"/>
              </a:ext>
            </a:extLst>
          </p:cNvPr>
          <p:cNvSpPr txBox="1">
            <a:spLocks/>
          </p:cNvSpPr>
          <p:nvPr/>
        </p:nvSpPr>
        <p:spPr>
          <a:xfrm>
            <a:off x="1828800" y="4851400"/>
            <a:ext cx="85344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Authors’ Names and Affiliations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(Optional: Contact Information) </a:t>
            </a:r>
          </a:p>
        </p:txBody>
      </p:sp>
    </p:spTree>
    <p:extLst>
      <p:ext uri="{BB962C8B-B14F-4D97-AF65-F5344CB8AC3E}">
        <p14:creationId xmlns:p14="http://schemas.microsoft.com/office/powerpoint/2010/main" val="397671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2BC97DD2F628458C04F78FF77AE87B" ma:contentTypeVersion="12" ma:contentTypeDescription="Create a new document." ma:contentTypeScope="" ma:versionID="082d930cf6c857bdf1ebfd49daa9555d">
  <xsd:schema xmlns:xsd="http://www.w3.org/2001/XMLSchema" xmlns:xs="http://www.w3.org/2001/XMLSchema" xmlns:p="http://schemas.microsoft.com/office/2006/metadata/properties" xmlns:ns2="bae417d2-7a4a-4f99-9e0d-04fdf01572d6" xmlns:ns3="f790867e-f3a1-498a-81a5-fd33a2886e11" targetNamespace="http://schemas.microsoft.com/office/2006/metadata/properties" ma:root="true" ma:fieldsID="c45f3e4a00aa30712ae051ff2a7e7332" ns2:_="" ns3:_="">
    <xsd:import namespace="bae417d2-7a4a-4f99-9e0d-04fdf01572d6"/>
    <xsd:import namespace="f790867e-f3a1-498a-81a5-fd33a2886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e417d2-7a4a-4f99-9e0d-04fdf0157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36afbe1-c6e8-4a2e-8e3f-20159ea40e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0867e-f3a1-498a-81a5-fd33a2886e1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8e36cd-f172-40f6-9555-3117eef38a14}" ma:internalName="TaxCatchAll" ma:showField="CatchAllData" ma:web="f790867e-f3a1-498a-81a5-fd33a2886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90867e-f3a1-498a-81a5-fd33a2886e11" xsi:nil="true"/>
    <lcf76f155ced4ddcb4097134ff3c332f xmlns="bae417d2-7a4a-4f99-9e0d-04fdf01572d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E3BF93-B747-4858-899F-0137A14D82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e417d2-7a4a-4f99-9e0d-04fdf01572d6"/>
    <ds:schemaRef ds:uri="f790867e-f3a1-498a-81a5-fd33a2886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8504E8-A846-4742-8F5E-68E9AFD37130}">
  <ds:schemaRefs>
    <ds:schemaRef ds:uri="http://schemas.microsoft.com/office/2006/metadata/properties"/>
    <ds:schemaRef ds:uri="http://schemas.microsoft.com/office/infopath/2007/PartnerControls"/>
    <ds:schemaRef ds:uri="f790867e-f3a1-498a-81a5-fd33a2886e11"/>
    <ds:schemaRef ds:uri="bae417d2-7a4a-4f99-9e0d-04fdf01572d6"/>
  </ds:schemaRefs>
</ds:datastoreItem>
</file>

<file path=customXml/itemProps3.xml><?xml version="1.0" encoding="utf-8"?>
<ds:datastoreItem xmlns:ds="http://schemas.openxmlformats.org/officeDocument/2006/customXml" ds:itemID="{E713B250-71DA-460D-BF3C-6EC3BAA9DD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11394</TotalTime>
  <Words>773</Words>
  <Application>Microsoft Office PowerPoint</Application>
  <PresentationFormat>Widescreen</PresentationFormat>
  <Paragraphs>77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Title of Presentation </vt:lpstr>
      <vt:lpstr>Presentation Guidelines</vt:lpstr>
      <vt:lpstr>Presentation Guidelines: Format</vt:lpstr>
      <vt:lpstr>Presentation Guidelines: Color</vt:lpstr>
      <vt:lpstr>Presentation Guidelines: Font Sizes</vt:lpstr>
      <vt:lpstr>File Name Convention for Technical Sessions</vt:lpstr>
      <vt:lpstr>Presentation Guidelines: Artificial Intelligence (AI) Use</vt:lpstr>
      <vt:lpstr>AI Acknowledgment</vt:lpstr>
      <vt:lpstr>PowerPoint Presentation</vt:lpstr>
    </vt:vector>
  </TitlesOfParts>
  <Company>Dialog Semiconductor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Siamak Abedinpour</dc:creator>
  <cp:lastModifiedBy>Stephanie Butler</cp:lastModifiedBy>
  <cp:revision>135</cp:revision>
  <dcterms:created xsi:type="dcterms:W3CDTF">2017-12-07T20:16:47Z</dcterms:created>
  <dcterms:modified xsi:type="dcterms:W3CDTF">2026-10-19T10:36:05Z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0x0101002C2BC97DD2F628458C04F78FF77AE87B</vt:lpwstr>
  </property>
  <property fmtid="{D5CDD505-2E9C-101B-9397-08002B2CF9AE}" pid="3" name="MediaServiceImageTags">
    <vt:lpwstr/>
  </property>
</Properties>
</file>